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9" r:id="rId3"/>
    <p:sldId id="301" r:id="rId4"/>
    <p:sldId id="330" r:id="rId5"/>
    <p:sldId id="320" r:id="rId6"/>
    <p:sldId id="322" r:id="rId7"/>
    <p:sldId id="318" r:id="rId8"/>
    <p:sldId id="319" r:id="rId9"/>
    <p:sldId id="321" r:id="rId10"/>
    <p:sldId id="331" r:id="rId11"/>
    <p:sldId id="317" r:id="rId12"/>
    <p:sldId id="323" r:id="rId13"/>
    <p:sldId id="324" r:id="rId14"/>
    <p:sldId id="325" r:id="rId15"/>
    <p:sldId id="326" r:id="rId16"/>
    <p:sldId id="327" r:id="rId17"/>
    <p:sldId id="328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y User" initials="AU" lastIdx="5" clrIdx="0"/>
  <p:cmAuthor id="1" name="Christina Lee" initials="CL" lastIdx="1" clrIdx="1"/>
  <p:cmAuthor id="2" name="Esen, Semiha Evren" initials="ESE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006600"/>
    <a:srgbClr val="0000A0"/>
    <a:srgbClr val="1F497D"/>
    <a:srgbClr val="FFFF66"/>
    <a:srgbClr val="FFFFFF"/>
    <a:srgbClr val="FFFF99"/>
    <a:srgbClr val="FFFFCC"/>
    <a:srgbClr val="D6DF5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9" autoAdjust="0"/>
    <p:restoredTop sz="95448" autoAdjust="0"/>
  </p:normalViewPr>
  <p:slideViewPr>
    <p:cSldViewPr>
      <p:cViewPr>
        <p:scale>
          <a:sx n="80" d="100"/>
          <a:sy n="80" d="100"/>
        </p:scale>
        <p:origin x="-1950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790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 (n = 347)</c:v>
                </c:pt>
              </c:strCache>
            </c:strRef>
          </c:tx>
          <c:spPr>
            <a:solidFill>
              <a:srgbClr val="9BBB59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No, my organization does not conduct this type of background check on any of its job candidates</c:v>
                </c:pt>
                <c:pt idx="1">
                  <c:v>Select job candidates</c:v>
                </c:pt>
                <c:pt idx="2">
                  <c:v>All job candidates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0.19</c:v>
                </c:pt>
                <c:pt idx="2">
                  <c:v>0.73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 (n = 406)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No, my organization does not conduct this type of background check on any of its job candidates</c:v>
                </c:pt>
                <c:pt idx="1">
                  <c:v>Select job candidates</c:v>
                </c:pt>
                <c:pt idx="2">
                  <c:v>All job candidates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0.18</c:v>
                </c:pt>
                <c:pt idx="2">
                  <c:v>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667584"/>
        <c:axId val="63669376"/>
      </c:barChart>
      <c:catAx>
        <c:axId val="6366758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63669376"/>
        <c:crosses val="autoZero"/>
        <c:auto val="1"/>
        <c:lblAlgn val="ctr"/>
        <c:lblOffset val="100"/>
        <c:noMultiLvlLbl val="0"/>
      </c:catAx>
      <c:valAx>
        <c:axId val="636693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636675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7814394967871"/>
          <c:y val="1.58730158730159E-2"/>
          <c:w val="0.53344284550638099"/>
          <c:h val="0.90817002041411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Other</c:v>
                </c:pt>
                <c:pt idx="1">
                  <c:v>Varies by job level</c:v>
                </c:pt>
                <c:pt idx="2">
                  <c:v>After the completion of a job application, but before the job interview</c:v>
                </c:pt>
                <c:pt idx="3">
                  <c:v>After the job interview, but before a job offer</c:v>
                </c:pt>
                <c:pt idx="4">
                  <c:v>After a contingent job offer</c:v>
                </c:pt>
              </c:strCache>
            </c:strRef>
          </c:cat>
          <c:val>
            <c:numRef>
              <c:f>Sheet1!$B$2:$B$6</c:f>
              <c:numCache>
                <c:formatCode>###0%</c:formatCode>
                <c:ptCount val="5"/>
                <c:pt idx="0">
                  <c:v>0.01</c:v>
                </c:pt>
                <c:pt idx="1">
                  <c:v>0.01</c:v>
                </c:pt>
                <c:pt idx="2">
                  <c:v>0.04</c:v>
                </c:pt>
                <c:pt idx="3">
                  <c:v>0.32</c:v>
                </c:pt>
                <c:pt idx="4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738112"/>
        <c:axId val="75756288"/>
      </c:barChart>
      <c:catAx>
        <c:axId val="7573811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75756288"/>
        <c:crosses val="autoZero"/>
        <c:auto val="1"/>
        <c:lblAlgn val="ctr"/>
        <c:lblOffset val="100"/>
        <c:noMultiLvlLbl val="0"/>
      </c:catAx>
      <c:valAx>
        <c:axId val="75756288"/>
        <c:scaling>
          <c:orientation val="minMax"/>
        </c:scaling>
        <c:delete val="1"/>
        <c:axPos val="b"/>
        <c:numFmt formatCode="###0%" sourceLinked="1"/>
        <c:majorTickMark val="out"/>
        <c:minorTickMark val="none"/>
        <c:tickLblPos val="none"/>
        <c:crossAx val="75738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 (n = 310)</c:v>
                </c:pt>
              </c:strCache>
            </c:strRef>
          </c:tx>
          <c:spPr>
            <a:solidFill>
              <a:srgbClr val="9BBB59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Other</c:v>
                </c:pt>
                <c:pt idx="1">
                  <c:v>To assess the overall trustworthiness of the job candidate</c:v>
                </c:pt>
                <c:pt idx="2">
                  <c:v>To comply with applicable state law requiring a background check (e.g., day care teachers, licensed medical  practitioners) for a particular position</c:v>
                </c:pt>
                <c:pt idx="3">
                  <c:v>To reduce/prevent theft and embezzlement, other criminal activity</c:v>
                </c:pt>
                <c:pt idx="4">
                  <c:v>To ensure a safe work environment for employees</c:v>
                </c:pt>
                <c:pt idx="5">
                  <c:v>To reduce legal liability for negligent hiring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0.04</c:v>
                </c:pt>
                <c:pt idx="1">
                  <c:v>0.12</c:v>
                </c:pt>
                <c:pt idx="2">
                  <c:v>0.2</c:v>
                </c:pt>
                <c:pt idx="3">
                  <c:v>0.39</c:v>
                </c:pt>
                <c:pt idx="4">
                  <c:v>0.61</c:v>
                </c:pt>
                <c:pt idx="5">
                  <c:v>0.55000000000000004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 (n = 341)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Other</c:v>
                </c:pt>
                <c:pt idx="1">
                  <c:v>To assess the overall trustworthiness of the job candidate</c:v>
                </c:pt>
                <c:pt idx="2">
                  <c:v>To comply with applicable state law requiring a background check (e.g., day care teachers, licensed medical  practitioners) for a particular position</c:v>
                </c:pt>
                <c:pt idx="3">
                  <c:v>To reduce/prevent theft and embezzlement, other criminal activity</c:v>
                </c:pt>
                <c:pt idx="4">
                  <c:v>To ensure a safe work environment for employees</c:v>
                </c:pt>
                <c:pt idx="5">
                  <c:v>To reduce legal liability for negligent hiring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0.05</c:v>
                </c:pt>
                <c:pt idx="1">
                  <c:v>0.17</c:v>
                </c:pt>
                <c:pt idx="2">
                  <c:v>0.28000000000000003</c:v>
                </c:pt>
                <c:pt idx="3">
                  <c:v>0.36</c:v>
                </c:pt>
                <c:pt idx="4">
                  <c:v>0.49</c:v>
                </c:pt>
                <c:pt idx="5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911488"/>
        <c:axId val="94913280"/>
      </c:barChart>
      <c:catAx>
        <c:axId val="9491148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94913280"/>
        <c:crosses val="autoZero"/>
        <c:auto val="1"/>
        <c:lblAlgn val="ctr"/>
        <c:lblOffset val="100"/>
        <c:noMultiLvlLbl val="0"/>
      </c:catAx>
      <c:valAx>
        <c:axId val="9491328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949114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8313845144356999"/>
          <c:y val="0.73147210765321002"/>
          <c:w val="0.27816743219597501"/>
          <c:h val="5.4242178061075702E-2"/>
        </c:manualLayout>
      </c:layout>
      <c:overlay val="0"/>
      <c:txPr>
        <a:bodyPr/>
        <a:lstStyle/>
        <a:p>
          <a:pPr>
            <a:defRPr sz="12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 (n = 312)</c:v>
                </c:pt>
              </c:strCache>
            </c:strRef>
          </c:tx>
          <c:spPr>
            <a:solidFill>
              <a:srgbClr val="9BBB59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Convicted nonviolent misdemeanor (e.g., criminal offense that is less serious than a felony and generally punishable by a fine, a jail term of up to a year or both)</c:v>
                </c:pt>
                <c:pt idx="1">
                  <c:v>Convicted violent misdemeanor (e.g., criminal offense that is less serious than a felony and generally punishable by a fine, a jail term of up to a year or both)</c:v>
                </c:pt>
                <c:pt idx="2">
                  <c:v>Convicted nonviolent felony (e.g., fraud, embezzlement)</c:v>
                </c:pt>
                <c:pt idx="3">
                  <c:v>Convicted violent felony (e.g., murder, rape)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0.22</c:v>
                </c:pt>
                <c:pt idx="1">
                  <c:v>0.57999999999999996</c:v>
                </c:pt>
                <c:pt idx="2">
                  <c:v>0.74</c:v>
                </c:pt>
                <c:pt idx="3">
                  <c:v>0.95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 (n = 348)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Convicted nonviolent misdemeanor (e.g., criminal offense that is less serious than a felony and generally punishable by a fine, a jail term of up to a year or both)</c:v>
                </c:pt>
                <c:pt idx="1">
                  <c:v>Convicted violent misdemeanor (e.g., criminal offense that is less serious than a felony and generally punishable by a fine, a jail term of up to a year or both)</c:v>
                </c:pt>
                <c:pt idx="2">
                  <c:v>Convicted nonviolent felony (e.g., fraud, embezzlement)</c:v>
                </c:pt>
                <c:pt idx="3">
                  <c:v>Convicted violent felony (e.g., murder, rape)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0.26</c:v>
                </c:pt>
                <c:pt idx="1">
                  <c:v>0.6</c:v>
                </c:pt>
                <c:pt idx="2">
                  <c:v>0.74</c:v>
                </c:pt>
                <c:pt idx="3">
                  <c:v>0.96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958720"/>
        <c:axId val="94960256"/>
      </c:barChart>
      <c:catAx>
        <c:axId val="949587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94960256"/>
        <c:crosses val="autoZero"/>
        <c:auto val="1"/>
        <c:lblAlgn val="ctr"/>
        <c:lblOffset val="100"/>
        <c:noMultiLvlLbl val="0"/>
      </c:catAx>
      <c:valAx>
        <c:axId val="949602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9495872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 (n = 309)</c:v>
                </c:pt>
              </c:strCache>
            </c:strRef>
          </c:tx>
          <c:spPr>
            <a:solidFill>
              <a:srgbClr val="9BBB59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The age of the job candidate when the criminal activity occurred (e.g., if it occurred during adulthood as opposed to youth, you would be less likely to hire)</c:v>
                </c:pt>
                <c:pt idx="1">
                  <c:v>The length of time since the criminal activity (i.e., the more recent the activity, the less likely to hire)</c:v>
                </c:pt>
                <c:pt idx="2">
                  <c:v>The relevance of the criminal activity to the position applied for</c:v>
                </c:pt>
                <c:pt idx="3">
                  <c:v>The number of convictions (i.e., the higher number of convictions, the less likely to hire)</c:v>
                </c:pt>
                <c:pt idx="4">
                  <c:v>The severity of the criminal activity (i.e., the more severe, the less likely to hire)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0.31</c:v>
                </c:pt>
                <c:pt idx="1">
                  <c:v>0.56000000000000005</c:v>
                </c:pt>
                <c:pt idx="2">
                  <c:v>0.73</c:v>
                </c:pt>
                <c:pt idx="3">
                  <c:v>0.75</c:v>
                </c:pt>
                <c:pt idx="4">
                  <c:v>0.81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 (n = 348)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The age of the job candidate when the criminal activity occurred (e.g., if it occurred during adulthood as opposed to youth, you would be less likely to hire)</c:v>
                </c:pt>
                <c:pt idx="1">
                  <c:v>The length of time since the criminal activity (i.e., the more recent the activity, the less likely to hire)</c:v>
                </c:pt>
                <c:pt idx="2">
                  <c:v>The relevance of the criminal activity to the position applied for</c:v>
                </c:pt>
                <c:pt idx="3">
                  <c:v>The number of convictions (i.e., the higher number of convictions, the less likely to hire)</c:v>
                </c:pt>
                <c:pt idx="4">
                  <c:v>The severity of the criminal activity (i.e., the more severe, the less likely to hire)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0.37</c:v>
                </c:pt>
                <c:pt idx="1">
                  <c:v>0.51</c:v>
                </c:pt>
                <c:pt idx="2">
                  <c:v>0.69</c:v>
                </c:pt>
                <c:pt idx="3">
                  <c:v>0.76</c:v>
                </c:pt>
                <c:pt idx="4">
                  <c:v>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367808"/>
        <c:axId val="105377792"/>
      </c:barChart>
      <c:catAx>
        <c:axId val="1053678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05377792"/>
        <c:crosses val="autoZero"/>
        <c:auto val="1"/>
        <c:lblAlgn val="ctr"/>
        <c:lblOffset val="100"/>
        <c:noMultiLvlLbl val="0"/>
      </c:catAx>
      <c:valAx>
        <c:axId val="1053777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105367808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81775674063469395"/>
          <c:y val="0.69108177210607302"/>
          <c:w val="0.136788713910761"/>
          <c:h val="0.11926305548013399"/>
        </c:manualLayout>
      </c:layout>
      <c:overlay val="0"/>
      <c:txPr>
        <a:bodyPr/>
        <a:lstStyle/>
        <a:p>
          <a:pPr>
            <a:defRPr sz="12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 (n = 308)</c:v>
                </c:pt>
              </c:strCache>
            </c:strRef>
          </c:tx>
          <c:spPr>
            <a:solidFill>
              <a:srgbClr val="9BBB59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No, not at any time</c:v>
                </c:pt>
                <c:pt idx="1">
                  <c:v>Yes, after the decision to hire or not hire has been made</c:v>
                </c:pt>
                <c:pt idx="2">
                  <c:v>Yes, after the criminal background check is conducted, but before the decision to hire or not hire is made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0.12</c:v>
                </c:pt>
                <c:pt idx="1">
                  <c:v>0.25</c:v>
                </c:pt>
                <c:pt idx="2">
                  <c:v>0.63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 (n = 340)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No, not at any time</c:v>
                </c:pt>
                <c:pt idx="1">
                  <c:v>Yes, after the decision to hire or not hire has been made</c:v>
                </c:pt>
                <c:pt idx="2">
                  <c:v>Yes, after the criminal background check is conducted, but before the decision to hire or not hire is made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0.15</c:v>
                </c:pt>
                <c:pt idx="1">
                  <c:v>0.27</c:v>
                </c:pt>
                <c:pt idx="2">
                  <c:v>0.57999999999999996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5996672"/>
        <c:axId val="105994880"/>
      </c:barChart>
      <c:valAx>
        <c:axId val="10599488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105996672"/>
        <c:crosses val="autoZero"/>
        <c:crossBetween val="between"/>
      </c:valAx>
      <c:catAx>
        <c:axId val="1059966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0599488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83463588642328801"/>
          <c:y val="0.63116190337319"/>
          <c:w val="0.14133416845621599"/>
          <c:h val="0.155875133663848"/>
        </c:manualLayout>
      </c:layout>
      <c:overlay val="0"/>
      <c:txPr>
        <a:bodyPr/>
        <a:lstStyle/>
        <a:p>
          <a:pPr>
            <a:defRPr sz="12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436417322834702"/>
          <c:y val="4.2328042328042298E-2"/>
          <c:w val="0.41749628171478598"/>
          <c:h val="0.894796900387451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 (n = 60)</c:v>
                </c:pt>
              </c:strCache>
            </c:strRef>
          </c:tx>
          <c:spPr>
            <a:solidFill>
              <a:srgbClr val="9BBB59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Sheet1!$A$2:$A$12</c:f>
              <c:strCache>
                <c:ptCount val="11"/>
                <c:pt idx="0">
                  <c:v>Other</c:v>
                </c:pt>
                <c:pt idx="1">
                  <c:v>Job candidates for positions involving national defense or homeland security</c:v>
                </c:pt>
                <c:pt idx="2">
                  <c:v>Job candidates who will work in health care or with access to drugs (e.g., hospitals, nursing homes, clinics, pharmacies, rehabilitation centers)</c:v>
                </c:pt>
                <c:pt idx="3">
                  <c:v>Job candidates who will have security responsibilities (e.g., security guards)</c:v>
                </c:pt>
                <c:pt idx="4">
                  <c:v>Job candidates for positions for which state law requires a background check (e.g., day care teachers, licensed medical practitioners)</c:v>
                </c:pt>
                <c:pt idx="5">
                  <c:v>Job candidates who will work with children, the elderly, the disabled and other vulnerable populations</c:v>
                </c:pt>
                <c:pt idx="6">
                  <c:v>Job candidates who will be employed in safety-sensitive positions (including operating heavy equipment, transportation, etc.)</c:v>
                </c:pt>
                <c:pt idx="7">
                  <c:v>Job candidates for senior executive positions (e.g., CEO, CFO, CHRO)</c:v>
                </c:pt>
                <c:pt idx="8">
                  <c:v>Job candidates who will have access to company or other people's property or otherwise will be placed in a position of financial trust (e.g., information technology, administrative services)</c:v>
                </c:pt>
                <c:pt idx="9">
                  <c:v>Job candidates who will have access to highly confidential employee information (e.g., salary, benefits, medical information or other personal information about employees)</c:v>
                </c:pt>
                <c:pt idx="10">
                  <c:v>Job candidates for positions with fiduciary and financial responsibility (e.g., handling cash, banking,  accounting, compliance, technology)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0.15</c:v>
                </c:pt>
                <c:pt idx="1">
                  <c:v>0.25</c:v>
                </c:pt>
                <c:pt idx="2">
                  <c:v>0.32</c:v>
                </c:pt>
                <c:pt idx="3">
                  <c:v>0.43</c:v>
                </c:pt>
                <c:pt idx="4">
                  <c:v>0.4</c:v>
                </c:pt>
                <c:pt idx="5">
                  <c:v>0.33</c:v>
                </c:pt>
                <c:pt idx="6">
                  <c:v>0.48</c:v>
                </c:pt>
                <c:pt idx="7">
                  <c:v>0.55000000000000004</c:v>
                </c:pt>
                <c:pt idx="8">
                  <c:v>0.6</c:v>
                </c:pt>
                <c:pt idx="9">
                  <c:v>0.68</c:v>
                </c:pt>
                <c:pt idx="10">
                  <c:v>0.78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2012 (n = 65)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Sheet1!$A$2:$A$12</c:f>
              <c:strCache>
                <c:ptCount val="11"/>
                <c:pt idx="0">
                  <c:v>Other</c:v>
                </c:pt>
                <c:pt idx="1">
                  <c:v>Job candidates for positions involving national defense or homeland security</c:v>
                </c:pt>
                <c:pt idx="2">
                  <c:v>Job candidates who will work in health care or with access to drugs (e.g., hospitals, nursing homes, clinics, pharmacies, rehabilitation centers)</c:v>
                </c:pt>
                <c:pt idx="3">
                  <c:v>Job candidates who will have security responsibilities (e.g., security guards)</c:v>
                </c:pt>
                <c:pt idx="4">
                  <c:v>Job candidates for positions for which state law requires a background check (e.g., day care teachers, licensed medical practitioners)</c:v>
                </c:pt>
                <c:pt idx="5">
                  <c:v>Job candidates who will work with children, the elderly, the disabled and other vulnerable populations</c:v>
                </c:pt>
                <c:pt idx="6">
                  <c:v>Job candidates who will be employed in safety-sensitive positions (including operating heavy equipment, transportation, etc.)</c:v>
                </c:pt>
                <c:pt idx="7">
                  <c:v>Job candidates for senior executive positions (e.g., CEO, CFO, CHRO)</c:v>
                </c:pt>
                <c:pt idx="8">
                  <c:v>Job candidates who will have access to company or other people's property or otherwise will be placed in a position of financial trust (e.g., information technology, administrative services)</c:v>
                </c:pt>
                <c:pt idx="9">
                  <c:v>Job candidates who will have access to highly confidential employee information (e.g., salary, benefits, medical information or other personal information about employees)</c:v>
                </c:pt>
                <c:pt idx="10">
                  <c:v>Job candidates for positions with fiduciary and financial responsibility (e.g., handling cash, banking,  accounting, compliance, technology)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0.08</c:v>
                </c:pt>
                <c:pt idx="1">
                  <c:v>0.11</c:v>
                </c:pt>
                <c:pt idx="2">
                  <c:v>0.19</c:v>
                </c:pt>
                <c:pt idx="3">
                  <c:v>0.28000000000000003</c:v>
                </c:pt>
                <c:pt idx="4">
                  <c:v>0.28999999999999998</c:v>
                </c:pt>
                <c:pt idx="5">
                  <c:v>0.31</c:v>
                </c:pt>
                <c:pt idx="6">
                  <c:v>0.37</c:v>
                </c:pt>
                <c:pt idx="7">
                  <c:v>0.48</c:v>
                </c:pt>
                <c:pt idx="8">
                  <c:v>0.55000000000000004</c:v>
                </c:pt>
                <c:pt idx="9">
                  <c:v>0.66</c:v>
                </c:pt>
                <c:pt idx="10">
                  <c:v>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128896"/>
        <c:axId val="106130432"/>
      </c:barChart>
      <c:catAx>
        <c:axId val="10612889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  <a:endParaRPr lang="en-US"/>
          </a:p>
        </c:txPr>
        <c:crossAx val="106130432"/>
        <c:crosses val="autoZero"/>
        <c:auto val="1"/>
        <c:lblAlgn val="ctr"/>
        <c:lblOffset val="100"/>
        <c:noMultiLvlLbl val="0"/>
      </c:catAx>
      <c:valAx>
        <c:axId val="10613043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106128896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674298556430447"/>
          <c:y val="0.79231866849977095"/>
          <c:w val="0.115979221347332"/>
          <c:h val="0.10848435612215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Calibri" pitchFamily="34" charset="0"/>
          <a:cs typeface="Calibri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autoTitleDeleted val="1"/>
    <c:view3D>
      <c:rotX val="0"/>
      <c:rotY val="0"/>
      <c:rAngAx val="0"/>
      <c:perspective val="30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82853100393701"/>
          <c:y val="3.1746031746031703E-2"/>
          <c:w val="0.49978578849518801"/>
          <c:h val="0.9417989417989409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F497D"/>
            </a:solidFill>
            <a:ln>
              <a:solidFill>
                <a:sysClr val="windowText" lastClr="000000"/>
              </a:solidFill>
            </a:ln>
            <a:scene3d>
              <a:camera prst="orthographicFront"/>
              <a:lightRig rig="threePt" dir="t"/>
            </a:scene3d>
            <a:sp3d prstMaterial="matte"/>
          </c:spPr>
          <c:invertIfNegative val="0"/>
          <c:dLbls>
            <c:txPr>
              <a:bodyPr/>
              <a:lstStyle/>
              <a:p>
                <a:pPr>
                  <a:defRPr sz="16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Other</c:v>
                </c:pt>
                <c:pt idx="1">
                  <c:v>Government sector</c:v>
                </c:pt>
                <c:pt idx="2">
                  <c:v>Publicly owned for-profit organization</c:v>
                </c:pt>
                <c:pt idx="3">
                  <c:v>Nonprofit organization</c:v>
                </c:pt>
                <c:pt idx="4">
                  <c:v>Privately owned for-profit organization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0.03</c:v>
                </c:pt>
                <c:pt idx="1">
                  <c:v>0.05</c:v>
                </c:pt>
                <c:pt idx="2">
                  <c:v>0.18</c:v>
                </c:pt>
                <c:pt idx="3">
                  <c:v>0.24</c:v>
                </c:pt>
                <c:pt idx="4">
                  <c:v>0.51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6285696"/>
        <c:axId val="106316160"/>
        <c:axId val="0"/>
      </c:bar3DChart>
      <c:catAx>
        <c:axId val="106285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Calibri" pitchFamily="34" charset="0"/>
              </a:defRPr>
            </a:pPr>
            <a:endParaRPr lang="en-US"/>
          </a:p>
        </c:txPr>
        <c:crossAx val="106316160"/>
        <c:crossesAt val="0"/>
        <c:auto val="1"/>
        <c:lblAlgn val="ctr"/>
        <c:lblOffset val="100"/>
        <c:noMultiLvlLbl val="0"/>
      </c:catAx>
      <c:valAx>
        <c:axId val="106316160"/>
        <c:scaling>
          <c:orientation val="minMax"/>
          <c:max val="0.60000000000000098"/>
          <c:min val="0"/>
        </c:scaling>
        <c:delete val="1"/>
        <c:axPos val="b"/>
        <c:numFmt formatCode="0%" sourceLinked="1"/>
        <c:majorTickMark val="out"/>
        <c:minorTickMark val="none"/>
        <c:tickLblPos val="none"/>
        <c:crossAx val="106285696"/>
        <c:crosses val="autoZero"/>
        <c:crossBetween val="between"/>
        <c:majorUnit val="0.1"/>
        <c:minorUnit val="0.0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0"/>
      <c:rotY val="0"/>
      <c:rAngAx val="0"/>
      <c:perspective val="30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1424191134986701"/>
          <c:y val="6.8965517241379296E-2"/>
          <c:w val="0.68575808865013399"/>
          <c:h val="0.8622508824327990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BBB59"/>
            </a:solidFill>
            <a:ln>
              <a:solidFill>
                <a:sysClr val="windowText" lastClr="000000"/>
              </a:solidFill>
            </a:ln>
            <a:effectLst/>
            <a:scene3d>
              <a:camera prst="orthographicFront"/>
              <a:lightRig rig="threePt" dir="t"/>
            </a:scene3d>
            <a:sp3d prstMaterial="matte"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51515151515152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25,000 or more employees</c:v>
                </c:pt>
                <c:pt idx="1">
                  <c:v>2,500 to 24,999 employees</c:v>
                </c:pt>
                <c:pt idx="2">
                  <c:v>500 to 2,499 employees</c:v>
                </c:pt>
                <c:pt idx="3">
                  <c:v>100 to 499 employees</c:v>
                </c:pt>
                <c:pt idx="4">
                  <c:v>1 to 99 employees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0.05</c:v>
                </c:pt>
                <c:pt idx="1">
                  <c:v>0.17</c:v>
                </c:pt>
                <c:pt idx="2">
                  <c:v>0.14000000000000001</c:v>
                </c:pt>
                <c:pt idx="3">
                  <c:v>0.4</c:v>
                </c:pt>
                <c:pt idx="4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7465344"/>
        <c:axId val="115086848"/>
        <c:axId val="0"/>
      </c:bar3DChart>
      <c:catAx>
        <c:axId val="10746534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Calibri" pitchFamily="34" charset="0"/>
              </a:defRPr>
            </a:pPr>
            <a:endParaRPr lang="en-US"/>
          </a:p>
        </c:txPr>
        <c:crossAx val="115086848"/>
        <c:crosses val="autoZero"/>
        <c:auto val="1"/>
        <c:lblAlgn val="ctr"/>
        <c:lblOffset val="100"/>
        <c:noMultiLvlLbl val="0"/>
      </c:catAx>
      <c:valAx>
        <c:axId val="115086848"/>
        <c:scaling>
          <c:orientation val="minMax"/>
          <c:max val="0.5"/>
        </c:scaling>
        <c:delete val="1"/>
        <c:axPos val="b"/>
        <c:numFmt formatCode="0%" sourceLinked="1"/>
        <c:majorTickMark val="out"/>
        <c:minorTickMark val="none"/>
        <c:tickLblPos val="none"/>
        <c:crossAx val="10746534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>
              <a:defRPr sz="1300" b="0"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34" y="0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121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>
              <a:defRPr sz="1300" b="0"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4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34" y="8829121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>
              <a:defRPr sz="1300" b="0"/>
            </a:lvl1pPr>
          </a:lstStyle>
          <a:p>
            <a:fld id="{C746A031-7B27-4E99-BBD4-23C80B11AC9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416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>
              <a:defRPr sz="1300" b="0"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4" y="0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5" y="4416098"/>
            <a:ext cx="5607711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21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>
              <a:defRPr sz="1300" b="0"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4" y="8829121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>
              <a:defRPr sz="1300" b="0"/>
            </a:lvl1pPr>
          </a:lstStyle>
          <a:p>
            <a:fld id="{FB266CAA-E53F-4070-9461-09025CE678E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54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66CAA-E53F-4070-9461-09025CE678E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D4DB0-E754-4B9B-B337-E71F482773C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D4DB0-E754-4B9B-B337-E71F482773C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D4DB0-E754-4B9B-B337-E71F482773C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D4DB0-E754-4B9B-B337-E71F482773C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8D4DB0-E754-4B9B-B337-E71F482773C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9-0409_Research_Poll_PPT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57400" y="6629400"/>
            <a:ext cx="184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 sz="900" b="0" dirty="0">
              <a:solidFill>
                <a:srgbClr val="618DD1"/>
              </a:solidFill>
              <a:ea typeface="+mn-ea"/>
            </a:endParaRP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24200" y="5486400"/>
            <a:ext cx="5867400" cy="409575"/>
          </a:xfrm>
        </p:spPr>
        <p:txBody>
          <a:bodyPr anchor="ctr"/>
          <a:lstStyle>
            <a:lvl1pPr marL="0" indent="0" algn="r">
              <a:buFontTx/>
              <a:buNone/>
              <a:defRPr sz="12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Presentation Subtitle/Description   •   Presenter’s Name   •   Date    </a:t>
            </a:r>
          </a:p>
        </p:txBody>
      </p:sp>
      <p:sp>
        <p:nvSpPr>
          <p:cNvPr id="4905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124200" y="3962400"/>
            <a:ext cx="5867400" cy="1447800"/>
          </a:xfrm>
        </p:spPr>
        <p:txBody>
          <a:bodyPr/>
          <a:lstStyle>
            <a:lvl1pPr>
              <a:defRPr sz="2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496472-4D2E-4527-9BA6-A1ACD254AC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9-0409_Research_Poll_PPT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457200" y="5867400"/>
            <a:ext cx="838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sz="1200" b="0" dirty="0">
                <a:solidFill>
                  <a:srgbClr val="0C1C1D"/>
                </a:solidFill>
                <a:ea typeface="Calibri" pitchFamily="-65" charset="0"/>
                <a:cs typeface="Calibri" pitchFamily="-65" charset="0"/>
              </a:rPr>
              <a:t>Click to edit Master title style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457200" y="6629400"/>
            <a:ext cx="79327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/>
            <a:r>
              <a:rPr lang="en-US" sz="900" b="0" dirty="0">
                <a:solidFill>
                  <a:srgbClr val="618DD1"/>
                </a:solidFill>
              </a:rPr>
              <a:t>Name of Report Here | </a:t>
            </a:r>
            <a:r>
              <a:rPr lang="en-US" sz="900" dirty="0">
                <a:solidFill>
                  <a:srgbClr val="618DD1"/>
                </a:solidFill>
              </a:rPr>
              <a:t>©</a:t>
            </a:r>
            <a:r>
              <a:rPr lang="en-US" sz="900" b="0" dirty="0">
                <a:solidFill>
                  <a:srgbClr val="618DD1"/>
                </a:solidFill>
              </a:rPr>
              <a:t>SHRM 2009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297C0F2-1E95-4CBF-8A02-AE7A2E81762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8862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8BDEF3-B9FB-4EFD-8971-87BE1CABDD9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>
                <a:latin typeface="Calibri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 i="0">
                <a:latin typeface="Calibri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10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5904DD-90F1-4BE1-A52F-3EE9E70EBAD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9-0409_Research_Poll_PPT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381000" y="4648200"/>
            <a:ext cx="1905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1200" b="0" dirty="0">
                <a:solidFill>
                  <a:srgbClr val="0C1C1D"/>
                </a:solidFill>
                <a:ea typeface="Arial" charset="0"/>
                <a:cs typeface="Arial" charset="0"/>
              </a:rPr>
              <a:t>Click to edit Master title style</a:t>
            </a: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457200" y="6629400"/>
            <a:ext cx="79327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/>
            <a:r>
              <a:rPr lang="en-US" sz="900" b="0" dirty="0">
                <a:solidFill>
                  <a:srgbClr val="618DD1"/>
                </a:solidFill>
              </a:rPr>
              <a:t>Name of Report Here | </a:t>
            </a:r>
            <a:r>
              <a:rPr lang="en-US" sz="900" dirty="0">
                <a:solidFill>
                  <a:srgbClr val="618DD1"/>
                </a:solidFill>
              </a:rPr>
              <a:t>©</a:t>
            </a:r>
            <a:r>
              <a:rPr lang="en-US" sz="900" b="0" dirty="0">
                <a:solidFill>
                  <a:srgbClr val="618DD1"/>
                </a:solidFill>
              </a:rPr>
              <a:t>SHRM 2009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00200"/>
            <a:ext cx="1905000" cy="2819400"/>
          </a:xfrm>
        </p:spPr>
        <p:txBody>
          <a:bodyPr/>
          <a:lstStyle>
            <a:lvl1pPr>
              <a:defRPr>
                <a:solidFill>
                  <a:schemeClr val="accent1">
                    <a:lumMod val="1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743200" y="1600200"/>
            <a:ext cx="6019800" cy="4800600"/>
          </a:xfrm>
        </p:spPr>
        <p:txBody>
          <a:bodyPr/>
          <a:lstStyle>
            <a:lvl1pPr>
              <a:defRPr sz="3200">
                <a:solidFill>
                  <a:schemeClr val="accent1">
                    <a:lumMod val="10000"/>
                  </a:schemeClr>
                </a:solidFill>
              </a:defRPr>
            </a:lvl1pPr>
            <a:lvl2pPr>
              <a:defRPr sz="2800">
                <a:solidFill>
                  <a:schemeClr val="accent1">
                    <a:lumMod val="10000"/>
                  </a:schemeClr>
                </a:solidFill>
              </a:defRPr>
            </a:lvl2pPr>
            <a:lvl3pPr>
              <a:defRPr sz="2400">
                <a:solidFill>
                  <a:schemeClr val="accent1">
                    <a:lumMod val="10000"/>
                  </a:schemeClr>
                </a:solidFill>
              </a:defRPr>
            </a:lvl3pPr>
            <a:lvl4pPr>
              <a:defRPr sz="2000">
                <a:solidFill>
                  <a:schemeClr val="accent1">
                    <a:lumMod val="10000"/>
                  </a:schemeClr>
                </a:solidFill>
              </a:defRPr>
            </a:lvl4pPr>
            <a:lvl5pPr>
              <a:defRPr sz="2000">
                <a:solidFill>
                  <a:schemeClr val="accent1">
                    <a:lumMod val="1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4C072B-5896-438F-986F-4F15A9A3255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09-0409_Research_Poll_PPT4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701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8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894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18525" y="6629400"/>
            <a:ext cx="3238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900">
                <a:solidFill>
                  <a:srgbClr val="618DD1"/>
                </a:solidFill>
              </a:defRPr>
            </a:lvl1pPr>
          </a:lstStyle>
          <a:p>
            <a:fld id="{E40A6621-4E9B-4240-8665-517886F74C16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89479" name="Rectangle 7"/>
          <p:cNvSpPr>
            <a:spLocks noChangeArrowheads="1"/>
          </p:cNvSpPr>
          <p:nvPr/>
        </p:nvSpPr>
        <p:spPr bwMode="auto">
          <a:xfrm>
            <a:off x="2057400" y="6629400"/>
            <a:ext cx="184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 sz="900" b="0" dirty="0">
              <a:solidFill>
                <a:srgbClr val="618DD1"/>
              </a:solidFill>
              <a:ea typeface="+mn-ea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200" y="6477000"/>
            <a:ext cx="79327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baseline="0" dirty="0" smtClean="0">
                <a:solidFill>
                  <a:srgbClr val="618DD1"/>
                </a:solidFill>
                <a:ea typeface="ＭＳ Ｐゴシック" pitchFamily="-65" charset="-128"/>
              </a:rPr>
              <a:t> The Use of Criminal Background Checks in Hiring Decisions </a:t>
            </a:r>
            <a:r>
              <a:rPr lang="en-US" sz="900" dirty="0" smtClean="0">
                <a:solidFill>
                  <a:srgbClr val="618DD1"/>
                </a:solidFill>
                <a:ea typeface="ＭＳ Ｐゴシック" pitchFamily="-65" charset="-128"/>
              </a:rPr>
              <a:t>©</a:t>
            </a:r>
            <a:r>
              <a:rPr lang="en-US" sz="900" b="0" dirty="0" smtClean="0">
                <a:solidFill>
                  <a:srgbClr val="618DD1"/>
                </a:solidFill>
                <a:ea typeface="ＭＳ Ｐゴシック" pitchFamily="-65" charset="-128"/>
              </a:rPr>
              <a:t>SHRM 2012 </a:t>
            </a:r>
            <a:endParaRPr lang="en-US" sz="900" b="0" dirty="0">
              <a:solidFill>
                <a:srgbClr val="618DD1"/>
              </a:solidFill>
              <a:ea typeface="ＭＳ Ｐゴシック" pitchFamily="-65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0" r:id="rId4"/>
    <p:sldLayoutId id="2147484411" r:id="rId5"/>
    <p:sldLayoutId id="2147484415" r:id="rId6"/>
  </p:sldLayoutIdLst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b="1">
          <a:solidFill>
            <a:srgbClr val="0C1C1D"/>
          </a:solidFill>
          <a:latin typeface="Calibri"/>
          <a:ea typeface="ＭＳ Ｐゴシック" pitchFamily="-65" charset="-128"/>
          <a:cs typeface="Calibri"/>
        </a:defRPr>
      </a:lvl1pPr>
      <a:lvl2pPr algn="r" rtl="0" eaLnBrk="0" fontAlgn="base" hangingPunct="0">
        <a:spcBef>
          <a:spcPct val="0"/>
        </a:spcBef>
        <a:spcAft>
          <a:spcPct val="0"/>
        </a:spcAft>
        <a:defRPr b="1">
          <a:solidFill>
            <a:srgbClr val="0C1C1D"/>
          </a:solidFill>
          <a:latin typeface="Calibri" pitchFamily="-65" charset="0"/>
          <a:ea typeface="ＭＳ Ｐゴシック" pitchFamily="-65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b="1">
          <a:solidFill>
            <a:srgbClr val="0C1C1D"/>
          </a:solidFill>
          <a:latin typeface="Calibri" pitchFamily="-65" charset="0"/>
          <a:ea typeface="ＭＳ Ｐゴシック" pitchFamily="-65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b="1">
          <a:solidFill>
            <a:srgbClr val="0C1C1D"/>
          </a:solidFill>
          <a:latin typeface="Calibri" pitchFamily="-65" charset="0"/>
          <a:ea typeface="ＭＳ Ｐゴシック" pitchFamily="-65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b="1">
          <a:solidFill>
            <a:srgbClr val="0C1C1D"/>
          </a:solidFill>
          <a:latin typeface="Calibri" pitchFamily="-65" charset="0"/>
          <a:ea typeface="ＭＳ Ｐゴシック" pitchFamily="-65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C1C1D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5000"/>
        <a:buFont typeface="Arial" charset="0"/>
        <a:buChar char="&gt;"/>
        <a:defRPr sz="1600">
          <a:solidFill>
            <a:srgbClr val="0C1C1D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C1C1D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rgbClr val="0C1C1D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rgbClr val="0C1C1D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rgbClr val="283B6E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rgbClr val="283B6E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rgbClr val="283B6E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rgbClr val="283B6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rm.org/survey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witter.com/SHRM_Resear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itle 4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entury Gothic" charset="0"/>
                <a:ea typeface="ＭＳ Ｐゴシック" charset="-128"/>
              </a:rPr>
              <a:t>July 19, 2012</a:t>
            </a:r>
          </a:p>
        </p:txBody>
      </p:sp>
      <p:sp>
        <p:nvSpPr>
          <p:cNvPr id="10243" name="Title 39"/>
          <p:cNvSpPr>
            <a:spLocks noGrp="1"/>
          </p:cNvSpPr>
          <p:nvPr>
            <p:ph type="ctrTitle"/>
          </p:nvPr>
        </p:nvSpPr>
        <p:spPr>
          <a:xfrm>
            <a:off x="3124200" y="3962400"/>
            <a:ext cx="6019800" cy="1447800"/>
          </a:xfrm>
        </p:spPr>
        <p:txBody>
          <a:bodyPr/>
          <a:lstStyle/>
          <a:p>
            <a:pPr algn="l"/>
            <a:r>
              <a:rPr lang="en-US" sz="2100" b="1" dirty="0"/>
              <a:t>SHRM Survey Findings: Background </a:t>
            </a:r>
            <a:r>
              <a:rPr lang="en-US" sz="2100" b="1" dirty="0" smtClean="0"/>
              <a:t>Checking—The </a:t>
            </a:r>
            <a:r>
              <a:rPr lang="en-US" sz="2100" b="1" dirty="0"/>
              <a:t>Use of </a:t>
            </a:r>
            <a:r>
              <a:rPr lang="en-US" sz="2100" b="1" dirty="0">
                <a:solidFill>
                  <a:srgbClr val="FFFF00"/>
                </a:solidFill>
              </a:rPr>
              <a:t>Criminal Background Checks</a:t>
            </a:r>
            <a:r>
              <a:rPr lang="en-US" sz="2100" b="1" dirty="0"/>
              <a:t> in Hiring Decisions </a:t>
            </a:r>
            <a:endParaRPr lang="en-US" sz="2100" dirty="0" smtClean="0">
              <a:latin typeface="Century Gothic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en-US" sz="2200" dirty="0" smtClean="0"/>
              <a:t>Key Findings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72000"/>
          </a:xfrm>
        </p:spPr>
        <p:txBody>
          <a:bodyPr/>
          <a:lstStyle/>
          <a:p>
            <a:pPr lvl="0"/>
            <a:endParaRPr lang="en-US" sz="1400" dirty="0" smtClean="0"/>
          </a:p>
          <a:p>
            <a:pPr>
              <a:buFont typeface="Wingdings" pitchFamily="2" charset="2"/>
              <a:buChar char="Ø"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BA756-6360-46FB-9AEB-6DBAE69D6BD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600200"/>
            <a:ext cx="7620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buFont typeface="Wingdings" pitchFamily="2" charset="2"/>
              <a:buChar char="Ø"/>
            </a:pPr>
            <a:r>
              <a:rPr lang="en-US" sz="1400" dirty="0" smtClean="0">
                <a:latin typeface="Calibri" pitchFamily="34" charset="0"/>
              </a:rPr>
              <a:t>Do organizations conduct criminal </a:t>
            </a:r>
            <a:r>
              <a:rPr lang="en-US" sz="1400" dirty="0">
                <a:latin typeface="Calibri" pitchFamily="34" charset="0"/>
              </a:rPr>
              <a:t>background checks </a:t>
            </a:r>
            <a:r>
              <a:rPr lang="en-US" sz="1400" dirty="0" smtClean="0">
                <a:latin typeface="Calibri" pitchFamily="34" charset="0"/>
              </a:rPr>
              <a:t>on job </a:t>
            </a:r>
            <a:r>
              <a:rPr lang="en-US" sz="1400" dirty="0">
                <a:latin typeface="Calibri" pitchFamily="34" charset="0"/>
              </a:rPr>
              <a:t>candidates? </a:t>
            </a:r>
            <a:r>
              <a:rPr lang="en-US" sz="1400" b="0" dirty="0" smtClean="0">
                <a:latin typeface="Calibri" pitchFamily="34" charset="0"/>
              </a:rPr>
              <a:t>Sixty-nine percent of organizations reported that they conduct criminal background checks on all of their job candidates. Eighteen percent of organizations conduct criminal checks on select job candidates, and 14% do </a:t>
            </a:r>
            <a:r>
              <a:rPr lang="en-US" sz="1400" b="0" u="sng" dirty="0" smtClean="0">
                <a:latin typeface="Calibri" pitchFamily="34" charset="0"/>
              </a:rPr>
              <a:t>not</a:t>
            </a:r>
            <a:r>
              <a:rPr lang="en-US" sz="1400" b="0" dirty="0" smtClean="0">
                <a:latin typeface="Calibri" pitchFamily="34" charset="0"/>
              </a:rPr>
              <a:t> conduct criminal checks on any job candidates. </a:t>
            </a:r>
          </a:p>
          <a:p>
            <a:pPr marL="225425" indent="-225425">
              <a:buFont typeface="Wingdings" pitchFamily="2" charset="2"/>
              <a:buChar char="Ø"/>
            </a:pPr>
            <a:endParaRPr lang="en-US" sz="1400" b="0" dirty="0" smtClean="0">
              <a:latin typeface="Calibri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r>
              <a:rPr lang="en-US" sz="1400" dirty="0">
                <a:latin typeface="Calibri" pitchFamily="34" charset="0"/>
              </a:rPr>
              <a:t>When do organizations initiate </a:t>
            </a:r>
            <a:r>
              <a:rPr lang="en-US" sz="1400" dirty="0" smtClean="0">
                <a:latin typeface="Calibri" pitchFamily="34" charset="0"/>
              </a:rPr>
              <a:t>criminal </a:t>
            </a:r>
            <a:r>
              <a:rPr lang="en-US" sz="1400" dirty="0">
                <a:latin typeface="Calibri" pitchFamily="34" charset="0"/>
              </a:rPr>
              <a:t>background checks? </a:t>
            </a:r>
            <a:r>
              <a:rPr lang="en-US" sz="1400" b="0" dirty="0" smtClean="0">
                <a:latin typeface="Calibri" pitchFamily="34" charset="0"/>
              </a:rPr>
              <a:t>Among organizations that conduct criminal background checks, most initiate criminal </a:t>
            </a:r>
            <a:r>
              <a:rPr lang="en-US" sz="1400" b="0" dirty="0">
                <a:latin typeface="Calibri" pitchFamily="34" charset="0"/>
              </a:rPr>
              <a:t>background checks after a contingent job offer </a:t>
            </a:r>
            <a:r>
              <a:rPr lang="en-US" sz="1400" b="0" dirty="0" smtClean="0">
                <a:latin typeface="Calibri" pitchFamily="34" charset="0"/>
              </a:rPr>
              <a:t>(62%) </a:t>
            </a:r>
            <a:r>
              <a:rPr lang="en-US" sz="1400" b="0" dirty="0">
                <a:latin typeface="Calibri" pitchFamily="34" charset="0"/>
              </a:rPr>
              <a:t>or after the job interview (</a:t>
            </a:r>
            <a:r>
              <a:rPr lang="en-US" sz="1400" b="0" dirty="0" smtClean="0">
                <a:latin typeface="Calibri" pitchFamily="34" charset="0"/>
              </a:rPr>
              <a:t>32%). Very few organizations (4%) initiate criminal background checks before a job interview.</a:t>
            </a:r>
            <a:endParaRPr lang="en-US" sz="1400" b="0" dirty="0">
              <a:latin typeface="Calibri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1400" dirty="0">
              <a:latin typeface="Calibri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r>
              <a:rPr lang="en-US" sz="1400" dirty="0" smtClean="0">
                <a:latin typeface="Calibri" pitchFamily="34" charset="0"/>
              </a:rPr>
              <a:t>Why </a:t>
            </a:r>
            <a:r>
              <a:rPr lang="en-US" sz="1400" dirty="0">
                <a:latin typeface="Calibri" pitchFamily="34" charset="0"/>
              </a:rPr>
              <a:t>do organizations conduct </a:t>
            </a:r>
            <a:r>
              <a:rPr lang="en-US" sz="1400" dirty="0" smtClean="0">
                <a:latin typeface="Calibri" pitchFamily="34" charset="0"/>
              </a:rPr>
              <a:t>criminal </a:t>
            </a:r>
            <a:r>
              <a:rPr lang="en-US" sz="1400" dirty="0">
                <a:latin typeface="Calibri" pitchFamily="34" charset="0"/>
              </a:rPr>
              <a:t>background checks? </a:t>
            </a:r>
            <a:r>
              <a:rPr lang="en-US" sz="1400" b="0" dirty="0" smtClean="0">
                <a:latin typeface="Calibri" pitchFamily="34" charset="0"/>
              </a:rPr>
              <a:t>Organizations </a:t>
            </a:r>
            <a:r>
              <a:rPr lang="en-US" sz="1400" b="0" dirty="0">
                <a:latin typeface="Calibri" pitchFamily="34" charset="0"/>
              </a:rPr>
              <a:t>conduct </a:t>
            </a:r>
            <a:r>
              <a:rPr lang="en-US" sz="1400" b="0" dirty="0" smtClean="0">
                <a:latin typeface="Calibri" pitchFamily="34" charset="0"/>
              </a:rPr>
              <a:t>criminal </a:t>
            </a:r>
            <a:r>
              <a:rPr lang="en-US" sz="1400" b="0" dirty="0">
                <a:latin typeface="Calibri" pitchFamily="34" charset="0"/>
              </a:rPr>
              <a:t>checks on job </a:t>
            </a:r>
            <a:r>
              <a:rPr lang="en-US" sz="1400" b="0" dirty="0" smtClean="0">
                <a:latin typeface="Calibri" pitchFamily="34" charset="0"/>
              </a:rPr>
              <a:t>candidates </a:t>
            </a:r>
            <a:r>
              <a:rPr lang="en-US" sz="1400" b="0" dirty="0">
                <a:latin typeface="Calibri" pitchFamily="34" charset="0"/>
              </a:rPr>
              <a:t>1) to reduce legal liability for negligent </a:t>
            </a:r>
            <a:r>
              <a:rPr lang="en-US" sz="1400" b="0" dirty="0" smtClean="0">
                <a:latin typeface="Calibri" pitchFamily="34" charset="0"/>
              </a:rPr>
              <a:t>hiring (52%) </a:t>
            </a:r>
            <a:r>
              <a:rPr lang="en-US" sz="1400" b="0" dirty="0">
                <a:latin typeface="Calibri" pitchFamily="34" charset="0"/>
              </a:rPr>
              <a:t>and 2) to </a:t>
            </a:r>
            <a:r>
              <a:rPr lang="en-US" sz="1400" b="0" dirty="0" smtClean="0">
                <a:latin typeface="Calibri" pitchFamily="34" charset="0"/>
              </a:rPr>
              <a:t>ensure a safe work environment for employees (49%).  </a:t>
            </a:r>
            <a:endParaRPr lang="en-US" sz="1400" b="0" dirty="0">
              <a:latin typeface="Calibri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1400" dirty="0">
              <a:latin typeface="Calibri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r>
              <a:rPr lang="en-US" sz="1400" dirty="0">
                <a:latin typeface="Calibri" pitchFamily="34" charset="0"/>
              </a:rPr>
              <a:t>What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type of criminal activity could influence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decision not to hire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a particular job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candidate? </a:t>
            </a:r>
            <a:r>
              <a:rPr lang="en-US" sz="1400" b="0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top two criminal activities </a:t>
            </a:r>
            <a:r>
              <a:rPr lang="en-US" sz="1400" b="0" dirty="0">
                <a:latin typeface="Calibri" pitchFamily="34" charset="0"/>
                <a:cs typeface="Calibri" pitchFamily="34" charset="0"/>
              </a:rPr>
              <a:t>that 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are very influential in the decision not to hire a job </a:t>
            </a:r>
            <a:r>
              <a:rPr lang="en-US" sz="1400" b="0" dirty="0">
                <a:latin typeface="Calibri" pitchFamily="34" charset="0"/>
                <a:cs typeface="Calibri" pitchFamily="34" charset="0"/>
              </a:rPr>
              <a:t>candidate </a:t>
            </a:r>
            <a:r>
              <a:rPr lang="en-US" sz="1400" b="0" dirty="0" smtClean="0">
                <a:latin typeface="Calibri" pitchFamily="34" charset="0"/>
                <a:cs typeface="Calibri" pitchFamily="34" charset="0"/>
              </a:rPr>
              <a:t>are a convicted violent felony (96%) and a convicted nonviolent felony (74%).</a:t>
            </a:r>
            <a:endParaRPr lang="en-US" sz="1400" dirty="0">
              <a:latin typeface="Calibri" pitchFamily="34" charset="0"/>
              <a:cs typeface="Calibri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1400" b="0" dirty="0" smtClean="0">
              <a:latin typeface="Calibri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r>
              <a:rPr lang="en-US" sz="1400" dirty="0">
                <a:latin typeface="Calibri" pitchFamily="34" charset="0"/>
              </a:rPr>
              <a:t>Do organizations </a:t>
            </a:r>
            <a:r>
              <a:rPr lang="en-US" sz="1400" dirty="0" smtClean="0">
                <a:latin typeface="Calibri" pitchFamily="34" charset="0"/>
              </a:rPr>
              <a:t>allow </a:t>
            </a:r>
            <a:r>
              <a:rPr lang="en-US" sz="1400" dirty="0">
                <a:latin typeface="Calibri" pitchFamily="34" charset="0"/>
              </a:rPr>
              <a:t>job candidates to explain the results of </a:t>
            </a:r>
            <a:r>
              <a:rPr lang="en-US" sz="1400" dirty="0" smtClean="0">
                <a:latin typeface="Calibri" pitchFamily="34" charset="0"/>
              </a:rPr>
              <a:t>their criminal </a:t>
            </a:r>
            <a:r>
              <a:rPr lang="en-US" sz="1400" dirty="0">
                <a:latin typeface="Calibri" pitchFamily="34" charset="0"/>
              </a:rPr>
              <a:t>checks? </a:t>
            </a:r>
            <a:r>
              <a:rPr lang="en-US" sz="1400" b="0" dirty="0">
                <a:latin typeface="Calibri" pitchFamily="34" charset="0"/>
              </a:rPr>
              <a:t>Yes; </a:t>
            </a:r>
            <a:r>
              <a:rPr lang="en-US" sz="1400" b="0" dirty="0" smtClean="0">
                <a:latin typeface="Calibri" pitchFamily="34" charset="0"/>
              </a:rPr>
              <a:t>58% </a:t>
            </a:r>
            <a:r>
              <a:rPr lang="en-US" sz="1400" b="0" dirty="0">
                <a:latin typeface="Calibri" pitchFamily="34" charset="0"/>
              </a:rPr>
              <a:t>of organizations allow job candidates to explain the results of their </a:t>
            </a:r>
            <a:r>
              <a:rPr lang="en-US" sz="1400" b="0" dirty="0" smtClean="0">
                <a:latin typeface="Calibri" pitchFamily="34" charset="0"/>
              </a:rPr>
              <a:t>criminal </a:t>
            </a:r>
            <a:r>
              <a:rPr lang="en-US" sz="1400" b="0" dirty="0">
                <a:latin typeface="Calibri" pitchFamily="34" charset="0"/>
              </a:rPr>
              <a:t>checks before the decision to hire or not to hire is </a:t>
            </a:r>
            <a:r>
              <a:rPr lang="en-US" sz="1400" b="0" dirty="0" smtClean="0">
                <a:latin typeface="Calibri" pitchFamily="34" charset="0"/>
              </a:rPr>
              <a:t>made, </a:t>
            </a:r>
            <a:r>
              <a:rPr lang="en-US" sz="1400" b="0" dirty="0">
                <a:latin typeface="Calibri" pitchFamily="34" charset="0"/>
              </a:rPr>
              <a:t>and </a:t>
            </a:r>
            <a:r>
              <a:rPr lang="en-US" sz="1400" b="0" dirty="0" smtClean="0">
                <a:latin typeface="Calibri" pitchFamily="34" charset="0"/>
              </a:rPr>
              <a:t>27% </a:t>
            </a:r>
            <a:r>
              <a:rPr lang="en-US" sz="1400" b="0" dirty="0">
                <a:latin typeface="Calibri" pitchFamily="34" charset="0"/>
              </a:rPr>
              <a:t>allow job candidates to explain the results after the decision </a:t>
            </a:r>
            <a:r>
              <a:rPr lang="en-US" sz="1400" b="0" dirty="0" smtClean="0">
                <a:latin typeface="Calibri" pitchFamily="34" charset="0"/>
              </a:rPr>
              <a:t>is </a:t>
            </a:r>
            <a:r>
              <a:rPr lang="en-US" sz="1400" b="0" dirty="0">
                <a:latin typeface="Calibri" pitchFamily="34" charset="0"/>
              </a:rPr>
              <a:t>made.</a:t>
            </a:r>
          </a:p>
          <a:p>
            <a:pPr marL="225425" indent="-225425">
              <a:buFont typeface="Wingdings" pitchFamily="2" charset="2"/>
              <a:buChar char="Ø"/>
            </a:pPr>
            <a:endParaRPr lang="en-US" sz="1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9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Does your organization, or an agency hired by your organization, conduct </a:t>
            </a:r>
            <a:r>
              <a:rPr lang="en-US" u="sng" dirty="0" smtClean="0">
                <a:solidFill>
                  <a:srgbClr val="0000A0"/>
                </a:solidFill>
              </a:rPr>
              <a:t>criminal </a:t>
            </a:r>
            <a:r>
              <a:rPr lang="en-US" u="sng" dirty="0">
                <a:solidFill>
                  <a:srgbClr val="0000A0"/>
                </a:solidFill>
              </a:rPr>
              <a:t>background checks</a:t>
            </a:r>
            <a:r>
              <a:rPr lang="en-US" dirty="0">
                <a:solidFill>
                  <a:srgbClr val="0000A0"/>
                </a:solidFill>
              </a:rPr>
              <a:t> </a:t>
            </a:r>
            <a:r>
              <a:rPr lang="en-US" dirty="0"/>
              <a:t>for any job candidates?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225806"/>
              </p:ext>
            </p:extLst>
          </p:nvPr>
        </p:nvGraphicFramePr>
        <p:xfrm>
          <a:off x="457200" y="1600200"/>
          <a:ext cx="8382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96472-4D2E-4527-9BA6-A1ACD254ACF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6217622"/>
            <a:ext cx="853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</a:rPr>
              <a:t>Note: Respondents who answered “not sure” were excluded from this analysis. Percentages may not equal 100% due to rounding. </a:t>
            </a:r>
            <a:endParaRPr lang="en-US" sz="1000" b="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740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en-US" dirty="0"/>
              <a:t>Does your organization, or an agency hired by your organization, conduct </a:t>
            </a:r>
            <a:r>
              <a:rPr lang="en-US" u="sng" dirty="0" smtClean="0">
                <a:solidFill>
                  <a:srgbClr val="0000A0"/>
                </a:solidFill>
              </a:rPr>
              <a:t>criminal </a:t>
            </a:r>
            <a:r>
              <a:rPr lang="en-US" u="sng" dirty="0">
                <a:solidFill>
                  <a:srgbClr val="0000A0"/>
                </a:solidFill>
              </a:rPr>
              <a:t>background checks</a:t>
            </a:r>
            <a:r>
              <a:rPr lang="en-US" dirty="0">
                <a:solidFill>
                  <a:srgbClr val="0000A0"/>
                </a:solidFill>
              </a:rPr>
              <a:t> </a:t>
            </a:r>
            <a:r>
              <a:rPr lang="en-US" dirty="0"/>
              <a:t>for any job candidates?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7572667"/>
              </p:ext>
            </p:extLst>
          </p:nvPr>
        </p:nvGraphicFramePr>
        <p:xfrm>
          <a:off x="394291" y="2159330"/>
          <a:ext cx="8382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7239"/>
                <a:gridCol w="685800"/>
                <a:gridCol w="3908961"/>
              </a:tblGrid>
              <a:tr h="51206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latin typeface="Calibri" pitchFamily="34" charset="0"/>
                          <a:cs typeface="Calibri" pitchFamily="34" charset="0"/>
                        </a:rPr>
                        <a:t>Comparisons by organization staff size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5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latin typeface="Calibri" pitchFamily="34" charset="0"/>
                          <a:cs typeface="Calibri" pitchFamily="34" charset="0"/>
                        </a:rPr>
                        <a:t>2,500 to 24,999 employees (83%)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100 to 499 employees (69%)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aseline="0" dirty="0" smtClean="0">
                          <a:latin typeface="Calibri" pitchFamily="34" charset="0"/>
                          <a:cs typeface="Calibri" pitchFamily="34" charset="0"/>
                        </a:rPr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latin typeface="Calibri" pitchFamily="34" charset="0"/>
                          <a:cs typeface="Calibri" pitchFamily="34" charset="0"/>
                        </a:rPr>
                        <a:t>1 to 99 employees (48%)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96472-4D2E-4527-9BA6-A1ACD254ACF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371600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Comparisons by organization staff size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6764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0" dirty="0" smtClean="0">
                <a:latin typeface="Calibri" pitchFamily="34" charset="0"/>
              </a:rPr>
              <a:t>Organizations with </a:t>
            </a:r>
            <a:r>
              <a:rPr lang="en-US" sz="1200" b="0" dirty="0">
                <a:latin typeface="Calibri" pitchFamily="34" charset="0"/>
              </a:rPr>
              <a:t>100 to 499 </a:t>
            </a:r>
            <a:r>
              <a:rPr lang="en-US" sz="1200" b="0" dirty="0" smtClean="0">
                <a:latin typeface="Calibri" pitchFamily="34" charset="0"/>
              </a:rPr>
              <a:t>employees and 2,500 to 24,999 employees are more likely than organizations with 1 to 99 employees to </a:t>
            </a:r>
            <a:r>
              <a:rPr lang="en-US" sz="1200" dirty="0" smtClean="0">
                <a:latin typeface="Calibri" pitchFamily="34" charset="0"/>
              </a:rPr>
              <a:t>conduct criminal background checks for </a:t>
            </a:r>
            <a:r>
              <a:rPr lang="en-US" sz="1200" u="sng" dirty="0" smtClean="0">
                <a:latin typeface="Calibri" pitchFamily="34" charset="0"/>
              </a:rPr>
              <a:t>all</a:t>
            </a:r>
            <a:r>
              <a:rPr lang="en-US" sz="1200" dirty="0" smtClean="0">
                <a:latin typeface="Calibri" pitchFamily="34" charset="0"/>
              </a:rPr>
              <a:t> job candidates. 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6441757"/>
            <a:ext cx="6000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000" b="0" i="1" dirty="0" smtClean="0">
                <a:latin typeface="Calibri" pitchFamily="34" charset="0"/>
              </a:rPr>
              <a:t>Note: Only </a:t>
            </a:r>
            <a:r>
              <a:rPr lang="en-US" sz="1000" b="0" i="1" dirty="0">
                <a:latin typeface="Calibri" pitchFamily="34" charset="0"/>
              </a:rPr>
              <a:t>statistically significant differences are shown.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1379" y="3959422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Comparisons by organization sector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314" y="43434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latin typeface="Calibri" pitchFamily="34" charset="0"/>
              </a:rPr>
              <a:t>Publicly owned for-profit organizations are </a:t>
            </a:r>
            <a:r>
              <a:rPr lang="en-US" sz="1200" b="0" dirty="0">
                <a:latin typeface="Calibri" pitchFamily="34" charset="0"/>
              </a:rPr>
              <a:t>more likely than </a:t>
            </a:r>
            <a:r>
              <a:rPr lang="en-US" sz="1200" b="0" dirty="0" smtClean="0">
                <a:latin typeface="Calibri" pitchFamily="34" charset="0"/>
              </a:rPr>
              <a:t>privately owned for-profit organizations to </a:t>
            </a:r>
            <a:r>
              <a:rPr lang="en-US" sz="1200" dirty="0">
                <a:latin typeface="Calibri" pitchFamily="34" charset="0"/>
              </a:rPr>
              <a:t>conduct criminal background checks for </a:t>
            </a:r>
            <a:r>
              <a:rPr lang="en-US" sz="1200" u="sng" dirty="0">
                <a:latin typeface="Calibri" pitchFamily="34" charset="0"/>
              </a:rPr>
              <a:t>all</a:t>
            </a:r>
            <a:r>
              <a:rPr lang="en-US" sz="1200" dirty="0">
                <a:latin typeface="Calibri" pitchFamily="34" charset="0"/>
              </a:rPr>
              <a:t> job candidates.</a:t>
            </a:r>
            <a:endParaRPr lang="en-US" sz="1200" b="0" dirty="0">
              <a:latin typeface="Calibri" pitchFamily="34" charset="0"/>
            </a:endParaRP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1227819"/>
              </p:ext>
            </p:extLst>
          </p:nvPr>
        </p:nvGraphicFramePr>
        <p:xfrm>
          <a:off x="433058" y="4969870"/>
          <a:ext cx="8367156" cy="1371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46772"/>
                <a:gridCol w="534184"/>
                <a:gridCol w="3886200"/>
              </a:tblGrid>
              <a:tr h="511791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Comparisons by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organization sector</a:t>
                      </a:r>
                      <a:endParaRPr lang="en-US" sz="1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98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aseline="0" dirty="0" smtClean="0">
                          <a:latin typeface="Calibri" pitchFamily="34" charset="0"/>
                        </a:rPr>
                        <a:t>Publicly owned for-profit (84%)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latin typeface="Calibri" pitchFamily="34" charset="0"/>
                        </a:rPr>
                        <a:t>&gt;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latin typeface="Calibri" pitchFamily="34" charset="0"/>
                        </a:rPr>
                        <a:t>Privately</a:t>
                      </a:r>
                      <a:r>
                        <a:rPr lang="en-US" sz="1200" baseline="0" dirty="0" smtClean="0">
                          <a:latin typeface="Calibri" pitchFamily="34" charset="0"/>
                        </a:rPr>
                        <a:t> owned for-profit (62%)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28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10400" cy="914400"/>
          </a:xfrm>
        </p:spPr>
        <p:txBody>
          <a:bodyPr/>
          <a:lstStyle/>
          <a:p>
            <a:pPr algn="l"/>
            <a:r>
              <a:rPr lang="en-US" dirty="0" smtClean="0"/>
              <a:t>When does your organization, or any agency hired by your organization, initiate </a:t>
            </a:r>
            <a:r>
              <a:rPr lang="en-US" u="sng" dirty="0" smtClean="0">
                <a:solidFill>
                  <a:srgbClr val="0000A0"/>
                </a:solidFill>
              </a:rPr>
              <a:t>criminal background checks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smtClean="0"/>
              <a:t>on job candidates?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36053"/>
              </p:ext>
            </p:extLst>
          </p:nvPr>
        </p:nvGraphicFramePr>
        <p:xfrm>
          <a:off x="0" y="1295400"/>
          <a:ext cx="8839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BA756-6360-46FB-9AEB-6DBAE69D6BD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621911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n = 343</a:t>
            </a:r>
          </a:p>
        </p:txBody>
      </p:sp>
    </p:spTree>
    <p:extLst>
      <p:ext uri="{BB962C8B-B14F-4D97-AF65-F5344CB8AC3E}">
        <p14:creationId xmlns:p14="http://schemas.microsoft.com/office/powerpoint/2010/main" val="113061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are the </a:t>
            </a:r>
            <a:r>
              <a:rPr lang="en-US" u="sng" dirty="0" smtClean="0"/>
              <a:t>primary</a:t>
            </a:r>
            <a:r>
              <a:rPr lang="en-US" dirty="0" smtClean="0"/>
              <a:t> reasons your organization conducts </a:t>
            </a:r>
            <a:r>
              <a:rPr lang="en-US" u="sng" dirty="0" smtClean="0">
                <a:solidFill>
                  <a:srgbClr val="0000A0"/>
                </a:solidFill>
              </a:rPr>
              <a:t>criminal background checks</a:t>
            </a:r>
            <a:r>
              <a:rPr lang="en-US" dirty="0" smtClean="0">
                <a:solidFill>
                  <a:srgbClr val="0000A0"/>
                </a:solidFill>
              </a:rPr>
              <a:t> </a:t>
            </a:r>
            <a:r>
              <a:rPr lang="en-US" dirty="0" smtClean="0"/>
              <a:t>on job candidates?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496992"/>
              </p:ext>
            </p:extLst>
          </p:nvPr>
        </p:nvGraphicFramePr>
        <p:xfrm>
          <a:off x="0" y="1295400"/>
          <a:ext cx="9144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BA756-6360-46FB-9AEB-6DBAE69D6BD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6172200"/>
            <a:ext cx="754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Note: </a:t>
            </a:r>
            <a:r>
              <a:rPr lang="en-US" sz="1000" b="0" i="1" dirty="0">
                <a:latin typeface="Calibri" pitchFamily="34" charset="0"/>
              </a:rPr>
              <a:t>Percentages do not equal 100% due to multiple response options.</a:t>
            </a:r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 Respondents were asked to select top two options.</a:t>
            </a:r>
          </a:p>
        </p:txBody>
      </p:sp>
    </p:spTree>
    <p:extLst>
      <p:ext uri="{BB962C8B-B14F-4D97-AF65-F5344CB8AC3E}">
        <p14:creationId xmlns:p14="http://schemas.microsoft.com/office/powerpoint/2010/main" val="173847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When conducting a </a:t>
            </a:r>
            <a:r>
              <a:rPr lang="en-US" u="sng" dirty="0" smtClean="0">
                <a:solidFill>
                  <a:srgbClr val="0000A0"/>
                </a:solidFill>
              </a:rPr>
              <a:t>criminal background check</a:t>
            </a:r>
            <a:r>
              <a:rPr lang="en-US" dirty="0" smtClean="0">
                <a:solidFill>
                  <a:srgbClr val="0000A0"/>
                </a:solidFill>
              </a:rPr>
              <a:t> </a:t>
            </a:r>
            <a:r>
              <a:rPr lang="en-US" dirty="0" smtClean="0"/>
              <a:t>on job candidates, how influential is/would be the discovery of each of the following in your decision NOT to extend a job offer?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1104116"/>
              </p:ext>
            </p:extLst>
          </p:nvPr>
        </p:nvGraphicFramePr>
        <p:xfrm>
          <a:off x="457200" y="1600200"/>
          <a:ext cx="8382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A25CA6-E7F2-4A95-BEAF-5913804B585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6246167"/>
            <a:ext cx="8576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Note: Figure represents respondents who answered “very influential.” Percentages are based on a scale where 1 = “not at all influential” and 4 = “very influential.”</a:t>
            </a:r>
          </a:p>
        </p:txBody>
      </p:sp>
    </p:spTree>
    <p:extLst>
      <p:ext uri="{BB962C8B-B14F-4D97-AF65-F5344CB8AC3E}">
        <p14:creationId xmlns:p14="http://schemas.microsoft.com/office/powerpoint/2010/main" val="264871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10400" cy="914400"/>
          </a:xfrm>
        </p:spPr>
        <p:txBody>
          <a:bodyPr/>
          <a:lstStyle/>
          <a:p>
            <a:pPr algn="l"/>
            <a:r>
              <a:rPr lang="en-US" dirty="0" smtClean="0"/>
              <a:t>When conducting a </a:t>
            </a:r>
            <a:r>
              <a:rPr lang="en-US" u="sng" dirty="0" smtClean="0">
                <a:solidFill>
                  <a:srgbClr val="0000A0"/>
                </a:solidFill>
              </a:rPr>
              <a:t>criminal background check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 smtClean="0"/>
              <a:t>on job candidates, how influential are/would be the following factors related to a criminal </a:t>
            </a:r>
            <a:r>
              <a:rPr lang="en-US" dirty="0" smtClean="0">
                <a:solidFill>
                  <a:schemeClr val="tx1"/>
                </a:solidFill>
              </a:rPr>
              <a:t>activity (regardless of whether they resulted in conviction) </a:t>
            </a:r>
            <a:r>
              <a:rPr lang="en-US" dirty="0" smtClean="0"/>
              <a:t>in your decision NOT to extend a job offer?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333650"/>
              </p:ext>
            </p:extLst>
          </p:nvPr>
        </p:nvGraphicFramePr>
        <p:xfrm>
          <a:off x="457200" y="1600200"/>
          <a:ext cx="8382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A25CA6-E7F2-4A95-BEAF-5913804B585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5999946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>
                <a:latin typeface="Calibri" pitchFamily="34" charset="0"/>
                <a:cs typeface="Calibri" pitchFamily="34" charset="0"/>
              </a:rPr>
              <a:t>Note: Figure represents respondents who answered “very influential.” Percentages are based on a scale where 1 = “not at all influential” and 4 = “very influential.” Other information that influences the decision not to extend a job offer is </a:t>
            </a:r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nondisclosure </a:t>
            </a:r>
            <a:r>
              <a:rPr lang="en-US" sz="1000" b="0" i="1" dirty="0">
                <a:latin typeface="Calibri" pitchFamily="34" charset="0"/>
                <a:cs typeface="Calibri" pitchFamily="34" charset="0"/>
              </a:rPr>
              <a:t>of criminal activity prior to </a:t>
            </a:r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a background </a:t>
            </a:r>
            <a:r>
              <a:rPr lang="en-US" sz="1000" b="0" i="1" dirty="0">
                <a:latin typeface="Calibri" pitchFamily="34" charset="0"/>
                <a:cs typeface="Calibri" pitchFamily="34" charset="0"/>
              </a:rPr>
              <a:t>check</a:t>
            </a:r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1000" b="0" i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8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Does your organization allow job candidates, in certain circumstances, the opportunity to explain the results of their </a:t>
            </a:r>
            <a:r>
              <a:rPr lang="en-US" u="sng" dirty="0" smtClean="0">
                <a:solidFill>
                  <a:srgbClr val="0000A0"/>
                </a:solidFill>
              </a:rPr>
              <a:t>criminal background check</a:t>
            </a:r>
            <a:r>
              <a:rPr lang="en-US" dirty="0" smtClean="0"/>
              <a:t> that might have an adverse effect on an employment decision?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464256"/>
              </p:ext>
            </p:extLst>
          </p:nvPr>
        </p:nvGraphicFramePr>
        <p:xfrm>
          <a:off x="457200" y="1676400"/>
          <a:ext cx="8382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BA756-6360-46FB-9AEB-6DBAE69D6BD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56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971800"/>
            <a:ext cx="7010400" cy="762000"/>
          </a:xfrm>
        </p:spPr>
        <p:txBody>
          <a:bodyPr/>
          <a:lstStyle/>
          <a:p>
            <a:pPr algn="l"/>
            <a:r>
              <a:rPr lang="en-US" sz="2400" dirty="0" smtClean="0"/>
              <a:t>Criminal </a:t>
            </a:r>
            <a:r>
              <a:rPr lang="en-US" sz="2400" dirty="0"/>
              <a:t>Background Checks Conducted on Select Job Candidates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96472-4D2E-4527-9BA6-A1ACD254ACF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029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Which category of job candidates does your organization conduct </a:t>
            </a:r>
            <a:r>
              <a:rPr lang="en-US" u="sng" dirty="0" smtClean="0">
                <a:solidFill>
                  <a:srgbClr val="0000A0"/>
                </a:solidFill>
              </a:rPr>
              <a:t>criminal </a:t>
            </a:r>
            <a:r>
              <a:rPr lang="en-US" u="sng" dirty="0">
                <a:solidFill>
                  <a:srgbClr val="0000A0"/>
                </a:solidFill>
              </a:rPr>
              <a:t>background checks</a:t>
            </a:r>
            <a:r>
              <a:rPr lang="en-US" dirty="0">
                <a:solidFill>
                  <a:srgbClr val="0000A0"/>
                </a:solidFill>
              </a:rPr>
              <a:t> </a:t>
            </a:r>
            <a:r>
              <a:rPr lang="en-US" dirty="0"/>
              <a:t>on?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404241"/>
              </p:ext>
            </p:extLst>
          </p:nvPr>
        </p:nvGraphicFramePr>
        <p:xfrm>
          <a:off x="228599" y="1295400"/>
          <a:ext cx="10376065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BA756-6360-46FB-9AEB-6DBAE69D6BD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867003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Note: The data in this figure represent organizations that conduct criminal background checks on </a:t>
            </a:r>
            <a:r>
              <a:rPr lang="en-US" sz="1000" i="1" u="sng" dirty="0" smtClean="0">
                <a:latin typeface="Calibri" pitchFamily="34" charset="0"/>
                <a:cs typeface="Calibri" pitchFamily="34" charset="0"/>
              </a:rPr>
              <a:t>select job candidates</a:t>
            </a:r>
            <a:r>
              <a:rPr lang="en-US" sz="1000" b="0" i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sz="1000" b="0" i="1" dirty="0">
                <a:latin typeface="Calibri" pitchFamily="34" charset="0"/>
              </a:rPr>
              <a:t>Percentages do not equal 100% due to multiple response options</a:t>
            </a:r>
            <a:r>
              <a:rPr lang="en-US" sz="1000" b="0" i="1" dirty="0" smtClean="0">
                <a:latin typeface="Calibri" pitchFamily="34" charset="0"/>
              </a:rPr>
              <a:t>. </a:t>
            </a:r>
            <a:r>
              <a:rPr lang="en-US" sz="1000" b="0" i="1" dirty="0">
                <a:latin typeface="Calibri" pitchFamily="34" charset="0"/>
              </a:rPr>
              <a:t>With small sample sizes, the response of one participant can affect the overall results considerably; this should be noted when making interpretations of the data, particularly when interpreting small percentage differences.</a:t>
            </a:r>
          </a:p>
          <a:p>
            <a:r>
              <a:rPr lang="en-US" sz="1000" b="0" i="1" dirty="0" smtClean="0">
                <a:latin typeface="Calibri" pitchFamily="34" charset="0"/>
              </a:rPr>
              <a:t> </a:t>
            </a:r>
            <a:endParaRPr lang="en-US" sz="1000" b="0" i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84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200" b="1" dirty="0" smtClean="0"/>
              <a:t>Demographics: Organization Industry</a:t>
            </a:r>
          </a:p>
        </p:txBody>
      </p:sp>
      <p:sp>
        <p:nvSpPr>
          <p:cNvPr id="2666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2D26AF3-C615-4496-812E-BF38C3C79978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38200" y="5943601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</a:rPr>
              <a:t>Note: n = 386. Percentages do not equal 100% due to multiple response options.    </a:t>
            </a:r>
            <a:endParaRPr lang="en-US" sz="1000" b="0" i="1" dirty="0"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918753"/>
              </p:ext>
            </p:extLst>
          </p:nvPr>
        </p:nvGraphicFramePr>
        <p:xfrm>
          <a:off x="914401" y="1676400"/>
          <a:ext cx="7467600" cy="415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799"/>
                <a:gridCol w="1066801"/>
              </a:tblGrid>
              <a:tr h="381000">
                <a:tc>
                  <a:txBody>
                    <a:bodyPr/>
                    <a:lstStyle/>
                    <a:p>
                      <a:endParaRPr lang="en-US" sz="14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Percentage</a:t>
                      </a:r>
                      <a:endParaRPr lang="en-US" sz="14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Manufacturing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19%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Health care and social assistance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Professional, scientific and technical services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Other services, except public administration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Educational services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9%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Finance and insurance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Retail trade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Public administration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Transportation and warehousing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Religious, grantmaking, civic, professional and similar organizations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Accommodation and food services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1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200" b="1" dirty="0" smtClean="0"/>
              <a:t>Demographics: Organization Industry (Continued)</a:t>
            </a:r>
          </a:p>
        </p:txBody>
      </p:sp>
      <p:sp>
        <p:nvSpPr>
          <p:cNvPr id="2666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2D26AF3-C615-4496-812E-BF38C3C79978}" type="slidenum">
              <a:rPr lang="en-US" smtClean="0"/>
              <a:pPr/>
              <a:t>13</a:t>
            </a:fld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903887"/>
              </p:ext>
            </p:extLst>
          </p:nvPr>
        </p:nvGraphicFramePr>
        <p:xfrm>
          <a:off x="914400" y="1676400"/>
          <a:ext cx="7467600" cy="3733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0"/>
                <a:gridCol w="1066800"/>
              </a:tblGrid>
              <a:tr h="342550">
                <a:tc>
                  <a:txBody>
                    <a:bodyPr/>
                    <a:lstStyle/>
                    <a:p>
                      <a:endParaRPr lang="en-US" sz="14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Percentage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Arts, entertainment and recreation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Utilities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Administrative and support and waste management and remediation services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Construction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Information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Wholesale trade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Agriculture, forestry, fishing and hunting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Real estate and rental and leasing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Repair and maintenance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Mining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2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Management of companies and enterprises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5715000"/>
            <a:ext cx="495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</a:rPr>
              <a:t>Note: n = 386. Percentages do not equal 100% due to multiple response options.    </a:t>
            </a:r>
            <a:endParaRPr lang="en-US" sz="1000" b="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1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200" b="1" dirty="0" smtClean="0"/>
              <a:t>Demographics: Organization Sector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74414"/>
              </p:ext>
            </p:extLst>
          </p:nvPr>
        </p:nvGraphicFramePr>
        <p:xfrm>
          <a:off x="685800" y="1524000"/>
          <a:ext cx="7848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321E15-07F7-4B3D-9438-6AE67B001CA1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762000" y="6189821"/>
            <a:ext cx="6172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0" i="1" dirty="0" smtClean="0">
                <a:latin typeface="Calibri" pitchFamily="34" charset="0"/>
              </a:rPr>
              <a:t>Note: n = 386. Percentages do not equal 100% due to rounding.</a:t>
            </a:r>
            <a:endParaRPr lang="en-US" sz="1000" b="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79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200" dirty="0" smtClean="0"/>
              <a:t>Demographics: Organization Staff Size</a:t>
            </a:r>
            <a:endParaRPr lang="en-US" sz="2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4356167"/>
              </p:ext>
            </p:extLst>
          </p:nvPr>
        </p:nvGraphicFramePr>
        <p:xfrm>
          <a:off x="533400" y="1676400"/>
          <a:ext cx="8153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A25CA6-E7F2-4A95-BEAF-5913804B585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6248400"/>
            <a:ext cx="16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 smtClean="0">
                <a:latin typeface="Calibri" pitchFamily="34" charset="0"/>
              </a:rPr>
              <a:t>n = 375</a:t>
            </a:r>
            <a:endParaRPr lang="en-US" sz="1000" b="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23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200" b="1" dirty="0" smtClean="0"/>
              <a:t>Demographics: Other 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321E15-07F7-4B3D-9438-6AE67B001CA1}" type="slidenum">
              <a:rPr lang="en-US" smtClean="0"/>
              <a:pPr/>
              <a:t>16</a:t>
            </a:fld>
            <a:endParaRPr lang="en-US" dirty="0" smtClean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309746"/>
              </p:ext>
            </p:extLst>
          </p:nvPr>
        </p:nvGraphicFramePr>
        <p:xfrm>
          <a:off x="457200" y="1828800"/>
          <a:ext cx="3200400" cy="1598295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2421924"/>
                <a:gridCol w="778476"/>
              </a:tblGrid>
              <a:tr h="6000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Does your organization have U.S.-based operations (business units) only or does it operate multinationally?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U.S.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-based operations only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76%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itchFamily="34" charset="0"/>
                        </a:rPr>
                        <a:t>Multinational</a:t>
                      </a:r>
                      <a:r>
                        <a:rPr lang="en-US" sz="1400" baseline="0" dirty="0" smtClean="0">
                          <a:latin typeface="Calibri" pitchFamily="34" charset="0"/>
                        </a:rPr>
                        <a:t> operations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24%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7175">
                <a:tc gridSpan="2">
                  <a:txBody>
                    <a:bodyPr/>
                    <a:lstStyle/>
                    <a:p>
                      <a:r>
                        <a:rPr lang="en-US" sz="10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n</a:t>
                      </a:r>
                      <a:r>
                        <a:rPr lang="en-US" sz="1000" b="0" i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= 386</a:t>
                      </a:r>
                      <a:endParaRPr lang="en-US" sz="1000" b="0" i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247556"/>
              </p:ext>
            </p:extLst>
          </p:nvPr>
        </p:nvGraphicFramePr>
        <p:xfrm>
          <a:off x="4343400" y="1524000"/>
          <a:ext cx="4038600" cy="2028444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3203027"/>
                <a:gridCol w="835573"/>
              </a:tblGrid>
              <a:tr h="4343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Is your organization a single-unit organization or a multi-unit organization?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6080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Single-unit organization: An organization in which the location and the organization are one and the same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36%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Calibri" pitchFamily="34" charset="0"/>
                        </a:rPr>
                        <a:t>Multi-unit organization: An organization that has more than one location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64%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604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en-US" sz="1000" b="0" i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 = 387</a:t>
                      </a:r>
                      <a:endParaRPr lang="en-US" sz="1000" b="0" i="1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792950"/>
              </p:ext>
            </p:extLst>
          </p:nvPr>
        </p:nvGraphicFramePr>
        <p:xfrm>
          <a:off x="4191000" y="3657600"/>
          <a:ext cx="3962400" cy="274320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3142592"/>
                <a:gridCol w="819808"/>
              </a:tblGrid>
              <a:tr h="70713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For multi-unit organizations, are HR policies and practices determined by the multi-unit</a:t>
                      </a:r>
                      <a:r>
                        <a:rPr lang="en-US" sz="1400" b="1" baseline="0" dirty="0" smtClean="0">
                          <a:latin typeface="Calibri" pitchFamily="34" charset="0"/>
                        </a:rPr>
                        <a:t> </a:t>
                      </a:r>
                      <a:r>
                        <a:rPr lang="en-US" sz="1400" b="1" dirty="0" smtClean="0">
                          <a:latin typeface="Calibri" pitchFamily="34" charset="0"/>
                        </a:rPr>
                        <a:t>headquarters, by each work location or both?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008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Multi-unit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headquarters determines HR policies and practices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56%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5008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Calibri" pitchFamily="34" charset="0"/>
                        </a:rPr>
                        <a:t>Each work location determines HR policies</a:t>
                      </a:r>
                      <a:r>
                        <a:rPr lang="en-US" sz="1400" baseline="0" dirty="0" smtClean="0">
                          <a:latin typeface="Calibri" pitchFamily="34" charset="0"/>
                        </a:rPr>
                        <a:t> and practices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4%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07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A combination of both the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work location and the multi-unit headquarters determine HR policies and practices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40%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3571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en-US" sz="1000" b="0" i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Times New Roman"/>
                        </a:rPr>
                        <a:t> = 257</a:t>
                      </a:r>
                      <a:endParaRPr lang="en-US" sz="1000" b="0" i="1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409951"/>
              </p:ext>
            </p:extLst>
          </p:nvPr>
        </p:nvGraphicFramePr>
        <p:xfrm>
          <a:off x="457200" y="3871856"/>
          <a:ext cx="3200400" cy="204216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489200"/>
                <a:gridCol w="711200"/>
              </a:tblGrid>
              <a:tr h="43030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What is the HR department/function you responded for throughout this survey?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5818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Corporate (compan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ywide)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71%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5818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itchFamily="34" charset="0"/>
                        </a:rPr>
                        <a:t>Business unit/division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15%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18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Facility/location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15%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58184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Note: n</a:t>
                      </a:r>
                      <a:r>
                        <a:rPr lang="en-US" sz="1000" b="0" i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= 256. </a:t>
                      </a:r>
                      <a:r>
                        <a:rPr lang="en-US" sz="1000" b="0" i="1" dirty="0" smtClean="0">
                          <a:latin typeface="Calibri" pitchFamily="34" charset="0"/>
                        </a:rPr>
                        <a:t>Percentages do not equal 100% due to rounding.</a:t>
                      </a:r>
                      <a:r>
                        <a:rPr lang="en-US" sz="1000" b="0" i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</a:t>
                      </a:r>
                      <a:endParaRPr lang="en-US" sz="1000" b="0" i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92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77656"/>
            <a:ext cx="6705600" cy="2590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  <a:latin typeface="Calibri" pitchFamily="34" charset="0"/>
              </a:rPr>
              <a:t>Response rate = 19%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  <a:latin typeface="Calibri" pitchFamily="34" charset="0"/>
              </a:rPr>
              <a:t>Sample composed of 544 randomly selected HR professionals from SHRM’s membership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  <a:latin typeface="Calibri" pitchFamily="34" charset="0"/>
              </a:rPr>
              <a:t>Margin of error +/-4%</a:t>
            </a:r>
          </a:p>
          <a:p>
            <a:pPr>
              <a:lnSpc>
                <a:spcPct val="15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  <a:latin typeface="Calibri" pitchFamily="34" charset="0"/>
              </a:rPr>
              <a:t>Survey fielded December 28, 2011-February 7, 2012</a:t>
            </a:r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C5D9120-F151-458E-82D1-0A2D783158D2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457200" y="149511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1F497D"/>
                </a:solidFill>
                <a:latin typeface="Calibri" pitchFamily="34" charset="0"/>
              </a:rPr>
              <a:t>Methodology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Background </a:t>
            </a:r>
            <a:r>
              <a:rPr lang="en-US" dirty="0" smtClean="0"/>
              <a:t>Checking—The </a:t>
            </a:r>
            <a:r>
              <a:rPr lang="en-US" dirty="0"/>
              <a:t>Use of </a:t>
            </a:r>
            <a:r>
              <a:rPr lang="en-U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Criminal </a:t>
            </a:r>
            <a:r>
              <a:rPr lang="en-US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Background Checks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Hiring Decisions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8400" y="4272677"/>
            <a:ext cx="5029200" cy="83099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None/>
            </a:pPr>
            <a:r>
              <a:rPr lang="en-US" dirty="0" smtClean="0">
                <a:latin typeface="Calibri" pitchFamily="34" charset="0"/>
              </a:rPr>
              <a:t>For more poll findings, visit </a:t>
            </a:r>
            <a:r>
              <a:rPr lang="en-US" dirty="0" smtClean="0">
                <a:solidFill>
                  <a:schemeClr val="accent2"/>
                </a:solidFill>
                <a:latin typeface="Calibri" pitchFamily="34" charset="0"/>
                <a:hlinkClick r:id="rId3"/>
              </a:rPr>
              <a:t>www.shrm.org/surveys</a:t>
            </a:r>
            <a:endParaRPr lang="en-US" dirty="0" smtClean="0">
              <a:solidFill>
                <a:schemeClr val="accent2"/>
              </a:solidFill>
              <a:latin typeface="Calibri" pitchFamily="34" charset="0"/>
            </a:endParaRPr>
          </a:p>
          <a:p>
            <a:pPr lvl="0">
              <a:lnSpc>
                <a:spcPct val="150000"/>
              </a:lnSpc>
              <a:buNone/>
            </a:pPr>
            <a:r>
              <a:rPr lang="en-US" dirty="0" smtClean="0">
                <a:latin typeface="Calibri" pitchFamily="34" charset="0"/>
              </a:rPr>
              <a:t>Follow us on Twitter: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  <a:hlinkClick r:id="rId4"/>
              </a:rPr>
              <a:t>http://twitter.com/SHRM_Research</a:t>
            </a:r>
            <a:endParaRPr lang="en-US" dirty="0" smtClean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5103674"/>
            <a:ext cx="518464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100" dirty="0" smtClean="0">
                <a:latin typeface="Calibri" pitchFamily="34" charset="0"/>
              </a:rPr>
              <a:t>Project leader: </a:t>
            </a:r>
          </a:p>
          <a:p>
            <a:pPr>
              <a:spcBef>
                <a:spcPts val="0"/>
              </a:spcBef>
            </a:pPr>
            <a:r>
              <a:rPr lang="en-US" sz="1100" b="0" dirty="0" smtClean="0">
                <a:latin typeface="Calibri" pitchFamily="34" charset="0"/>
              </a:rPr>
              <a:t>Justina Victor, survey research analyst, SHRM Research</a:t>
            </a:r>
          </a:p>
          <a:p>
            <a:pPr>
              <a:spcBef>
                <a:spcPts val="0"/>
              </a:spcBef>
            </a:pPr>
            <a:endParaRPr lang="en-US" sz="11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</a:pPr>
            <a:r>
              <a:rPr lang="en-US" sz="1100" dirty="0" smtClean="0">
                <a:latin typeface="Calibri" pitchFamily="34" charset="0"/>
              </a:rPr>
              <a:t>Project contributors: </a:t>
            </a:r>
          </a:p>
          <a:p>
            <a:pPr>
              <a:spcBef>
                <a:spcPts val="0"/>
              </a:spcBef>
            </a:pPr>
            <a:r>
              <a:rPr lang="en-US" sz="1100" b="0" dirty="0" smtClean="0">
                <a:latin typeface="Calibri" pitchFamily="34" charset="0"/>
              </a:rPr>
              <a:t>Evren Esen, manager, SHRM Research</a:t>
            </a:r>
          </a:p>
          <a:p>
            <a:pPr>
              <a:spcBef>
                <a:spcPts val="0"/>
              </a:spcBef>
            </a:pPr>
            <a:r>
              <a:rPr lang="en-US" sz="1100" b="0" dirty="0" smtClean="0">
                <a:latin typeface="Calibri" pitchFamily="34" charset="0"/>
              </a:rPr>
              <a:t>Mark Schmit, Ph.D., SPHR</a:t>
            </a:r>
            <a:r>
              <a:rPr lang="en-US" sz="1100" b="0" smtClean="0">
                <a:latin typeface="Calibri" pitchFamily="34" charset="0"/>
              </a:rPr>
              <a:t>, </a:t>
            </a:r>
            <a:r>
              <a:rPr lang="en-US" sz="1100" b="0" smtClean="0">
                <a:latin typeface="Calibri" pitchFamily="34" charset="0"/>
              </a:rPr>
              <a:t>vice </a:t>
            </a:r>
            <a:r>
              <a:rPr lang="en-US" sz="1100" b="0" dirty="0">
                <a:latin typeface="Calibri" pitchFamily="34" charset="0"/>
              </a:rPr>
              <a:t>p</a:t>
            </a:r>
            <a:r>
              <a:rPr lang="en-US" sz="1100" b="0" smtClean="0">
                <a:latin typeface="Calibri" pitchFamily="34" charset="0"/>
              </a:rPr>
              <a:t>resident</a:t>
            </a:r>
            <a:r>
              <a:rPr lang="en-US" sz="1100" b="0" dirty="0" smtClean="0">
                <a:latin typeface="Calibri" pitchFamily="34" charset="0"/>
              </a:rPr>
              <a:t>, SHRM Research</a:t>
            </a:r>
          </a:p>
          <a:p>
            <a:pPr>
              <a:spcBef>
                <a:spcPts val="0"/>
              </a:spcBef>
            </a:pPr>
            <a:endParaRPr lang="en-US" sz="11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</a:pPr>
            <a:r>
              <a:rPr lang="en-US" sz="1100" dirty="0" smtClean="0">
                <a:latin typeface="Calibri" pitchFamily="34" charset="0"/>
              </a:rPr>
              <a:t>Copy editor: </a:t>
            </a:r>
          </a:p>
          <a:p>
            <a:pPr>
              <a:spcBef>
                <a:spcPts val="0"/>
              </a:spcBef>
            </a:pPr>
            <a:r>
              <a:rPr lang="en-US" sz="1100" b="0" dirty="0" smtClean="0">
                <a:latin typeface="Calibri" pitchFamily="34" charset="0"/>
              </a:rPr>
              <a:t>Katya Scanlan </a:t>
            </a:r>
            <a:endParaRPr lang="en-US" sz="1100" b="0" dirty="0"/>
          </a:p>
        </p:txBody>
      </p:sp>
    </p:spTree>
    <p:extLst>
      <p:ext uri="{BB962C8B-B14F-4D97-AF65-F5344CB8AC3E}">
        <p14:creationId xmlns:p14="http://schemas.microsoft.com/office/powerpoint/2010/main" val="148848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owerPoint Template (data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_PowerPoint Template (data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PowerPoint Template (dat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 Template (data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 Template (data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 Template (data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 Template (data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 Template (data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owerPoint Template (data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owerPoint Template (data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owerPoint Template (data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owerPoint Template (data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owerPoint Template (data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owerPoint Template (data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(logo--for long presentations)</Template>
  <TotalTime>16978</TotalTime>
  <Words>1314</Words>
  <Application>Microsoft Office PowerPoint</Application>
  <PresentationFormat>On-screen Show (4:3)</PresentationFormat>
  <Paragraphs>165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2_PowerPoint Template (data)</vt:lpstr>
      <vt:lpstr>SHRM Survey Findings: Background Checking—The Use of Criminal Background Checks in Hiring Decisions </vt:lpstr>
      <vt:lpstr>Key Findings</vt:lpstr>
      <vt:lpstr>Does your organization, or an agency hired by your organization, conduct criminal background checks for any job candidates?</vt:lpstr>
      <vt:lpstr>Does your organization, or an agency hired by your organization, conduct criminal background checks for any job candidates? </vt:lpstr>
      <vt:lpstr>When does your organization, or any agency hired by your organization, initiate criminal background checks on job candidates?</vt:lpstr>
      <vt:lpstr>What are the primary reasons your organization conducts criminal background checks on job candidates?</vt:lpstr>
      <vt:lpstr>When conducting a criminal background check on job candidates, how influential is/would be the discovery of each of the following in your decision NOT to extend a job offer?</vt:lpstr>
      <vt:lpstr>When conducting a criminal background check on job candidates, how influential are/would be the following factors related to a criminal activity (regardless of whether they resulted in conviction) in your decision NOT to extend a job offer?</vt:lpstr>
      <vt:lpstr>Does your organization allow job candidates, in certain circumstances, the opportunity to explain the results of their criminal background check that might have an adverse effect on an employment decision?</vt:lpstr>
      <vt:lpstr>Criminal Background Checks Conducted on Select Job Candidates</vt:lpstr>
      <vt:lpstr>Which category of job candidates does your organization conduct criminal background checks on?</vt:lpstr>
      <vt:lpstr>Demographics: Organization Industry</vt:lpstr>
      <vt:lpstr>Demographics: Organization Industry (Continued)</vt:lpstr>
      <vt:lpstr>Demographics: Organization Sector</vt:lpstr>
      <vt:lpstr>Demographics: Organization Staff Size</vt:lpstr>
      <vt:lpstr>Demographics: Other </vt:lpstr>
      <vt:lpstr>Background Checking—The Use of Criminal Background Checks in Hiring Decisions</vt:lpstr>
    </vt:vector>
  </TitlesOfParts>
  <Company>shrm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w042307 - NonCompete</dc:title>
  <dc:creator>jvictor</dc:creator>
  <cp:lastModifiedBy>Esen, Semiha Evren</cp:lastModifiedBy>
  <cp:revision>1242</cp:revision>
  <cp:lastPrinted>2012-05-15T14:52:21Z</cp:lastPrinted>
  <dcterms:created xsi:type="dcterms:W3CDTF">2010-01-08T15:23:03Z</dcterms:created>
  <dcterms:modified xsi:type="dcterms:W3CDTF">2012-08-14T20:42:16Z</dcterms:modified>
</cp:coreProperties>
</file>